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3" r:id="rId10"/>
    <p:sldId id="264" r:id="rId11"/>
    <p:sldId id="265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61A8B8-7921-42E9-B534-52832A840BFC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DBF8EF-C8AB-4A59-AC33-3D8B8118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2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6E7381-CAF7-3C44-8F68-974F01716B54}" type="datetimeFigureOut">
              <a:rPr lang="en-US" smtClean="0"/>
              <a:pPr/>
              <a:t>11/17/2014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0124F63-B355-A141-87F9-69D5756F5F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d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Sensory Evaluation of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distractions – testing takes place in a controlled atmosphere. Light and temperature are kept constant.</a:t>
            </a:r>
          </a:p>
          <a:p>
            <a:r>
              <a:rPr lang="en-US" dirty="0" smtClean="0"/>
              <a:t>Minimize bias – researchers may mask irrelevant characteristics. </a:t>
            </a:r>
          </a:p>
          <a:p>
            <a:r>
              <a:rPr lang="en-US" dirty="0" smtClean="0"/>
              <a:t>Objective Evaluations – offer a greater degree of control and consistency.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Odor Recognition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Sensory Evaluation of Food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7541" y="2215006"/>
            <a:ext cx="3657600" cy="4642993"/>
          </a:xfrm>
        </p:spPr>
        <p:txBody>
          <a:bodyPr>
            <a:normAutofit/>
          </a:bodyPr>
          <a:lstStyle/>
          <a:p>
            <a:r>
              <a:rPr lang="en-US" dirty="0" smtClean="0"/>
              <a:t>Explain how various influences affect food choices. </a:t>
            </a:r>
          </a:p>
          <a:p>
            <a:r>
              <a:rPr lang="en-US" dirty="0" smtClean="0"/>
              <a:t>Describe sensory characteristics that affect food preferences.</a:t>
            </a:r>
          </a:p>
          <a:p>
            <a:r>
              <a:rPr lang="en-US" dirty="0" smtClean="0"/>
              <a:t>Plan a setting for successful sensory evaluation.</a:t>
            </a:r>
          </a:p>
          <a:p>
            <a:r>
              <a:rPr lang="en-US" dirty="0" smtClean="0"/>
              <a:t>Explain the role of sensory evaluation in the food industry.</a:t>
            </a:r>
          </a:p>
          <a:p>
            <a:r>
              <a:rPr lang="en-US" dirty="0" smtClean="0"/>
              <a:t>Explain the relationship between sensory characteristics and nutrition.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99878" y="2215007"/>
            <a:ext cx="3657600" cy="4259627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800"/>
              </a:spcBef>
            </a:pPr>
            <a:r>
              <a:rPr lang="en-US" dirty="0" smtClean="0"/>
              <a:t>Flavor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Garnish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Monosodium glutamate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Mouthfeel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Olfactory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Sensory characteristics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Sensory evaluation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Sensory evaluation 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Sensory evaluation panels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Taste blind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Taste buds</a:t>
            </a:r>
          </a:p>
          <a:p>
            <a:pPr marL="0">
              <a:spcBef>
                <a:spcPts val="800"/>
              </a:spcBef>
            </a:pPr>
            <a:r>
              <a:rPr lang="en-US" dirty="0" smtClean="0"/>
              <a:t>volatile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177206"/>
            <a:ext cx="3657600" cy="789967"/>
          </a:xfrm>
        </p:spPr>
        <p:txBody>
          <a:bodyPr/>
          <a:lstStyle/>
          <a:p>
            <a:r>
              <a:rPr lang="en-US" dirty="0" smtClean="0"/>
              <a:t>Objectives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99878" y="1177207"/>
            <a:ext cx="3657600" cy="789966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Influences Food Choices?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 and Geography</a:t>
            </a:r>
          </a:p>
          <a:p>
            <a:r>
              <a:rPr lang="en-US" dirty="0" smtClean="0"/>
              <a:t>Emotions and Psychology</a:t>
            </a:r>
          </a:p>
          <a:p>
            <a:r>
              <a:rPr lang="en-US" dirty="0" smtClean="0"/>
              <a:t>Beliefs</a:t>
            </a:r>
          </a:p>
          <a:p>
            <a:r>
              <a:rPr lang="en-US" dirty="0" smtClean="0"/>
              <a:t>Health Concerns</a:t>
            </a:r>
          </a:p>
          <a:p>
            <a:r>
              <a:rPr lang="en-US" dirty="0" smtClean="0"/>
              <a:t>Food Costs</a:t>
            </a:r>
          </a:p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86287" y="1981200"/>
            <a:ext cx="1968500" cy="1511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287" y="3714044"/>
            <a:ext cx="1294242" cy="2179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45942" y="1334375"/>
            <a:ext cx="1409700" cy="185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744" y="3429000"/>
            <a:ext cx="1298395" cy="31210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Evaluation: A Scientific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Sensory evaluation</a:t>
            </a:r>
            <a:r>
              <a:rPr lang="en-US" dirty="0" smtClean="0"/>
              <a:t> – </a:t>
            </a:r>
            <a:r>
              <a:rPr lang="en-US" smtClean="0"/>
              <a:t>scientifically </a:t>
            </a:r>
            <a:r>
              <a:rPr lang="en-US" smtClean="0"/>
              <a:t>testing </a:t>
            </a:r>
            <a:r>
              <a:rPr lang="en-US" dirty="0" smtClean="0"/>
              <a:t>food, using the human senses of sight, smell, taste, touch and hearing.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Sensory characteristics </a:t>
            </a:r>
            <a:r>
              <a:rPr lang="en-US" dirty="0" smtClean="0"/>
              <a:t>– the qualities of a food indentified by the senses. How it looks, tastes, smells, sounds and feels when eaten.</a:t>
            </a:r>
          </a:p>
        </p:txBody>
      </p:sp>
      <p:pic>
        <p:nvPicPr>
          <p:cNvPr id="4" name="Picture 3" descr="imgres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6" y="2971317"/>
            <a:ext cx="1765020" cy="1133929"/>
          </a:xfrm>
          <a:prstGeom prst="rect">
            <a:avLst/>
          </a:prstGeom>
        </p:spPr>
      </p:pic>
      <p:pic>
        <p:nvPicPr>
          <p:cNvPr id="5" name="Picture 4" descr="imgres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365" y="2971317"/>
            <a:ext cx="1357129" cy="1339114"/>
          </a:xfrm>
          <a:prstGeom prst="rect">
            <a:avLst/>
          </a:prstGeom>
        </p:spPr>
      </p:pic>
      <p:pic>
        <p:nvPicPr>
          <p:cNvPr id="6" name="Picture 5" descr="imag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116" y="2971317"/>
            <a:ext cx="1792866" cy="1355073"/>
          </a:xfrm>
          <a:prstGeom prst="rect">
            <a:avLst/>
          </a:prstGeom>
        </p:spPr>
      </p:pic>
      <p:pic>
        <p:nvPicPr>
          <p:cNvPr id="7" name="Picture 6" descr="imgres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007" y="2971317"/>
            <a:ext cx="1358793" cy="1552906"/>
          </a:xfrm>
          <a:prstGeom prst="rect">
            <a:avLst/>
          </a:prstGeom>
        </p:spPr>
      </p:pic>
      <p:pic>
        <p:nvPicPr>
          <p:cNvPr id="8" name="Picture 7" descr="imgres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801" y="2805291"/>
            <a:ext cx="1243566" cy="19591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 and 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70" y="1762282"/>
            <a:ext cx="7186646" cy="4774310"/>
          </a:xfrm>
        </p:spPr>
        <p:txBody>
          <a:bodyPr>
            <a:normAutofit/>
          </a:bodyPr>
          <a:lstStyle/>
          <a:p>
            <a:r>
              <a:rPr lang="en-US" b="1" dirty="0" smtClean="0"/>
              <a:t>Flavor</a:t>
            </a:r>
            <a:r>
              <a:rPr lang="en-US" dirty="0" smtClean="0"/>
              <a:t> – distinctive quality that comes from a food’s unique blend of appearance, taste, odor, feel, and sound.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dirty="0" smtClean="0"/>
              <a:t>Appearance</a:t>
            </a:r>
            <a:r>
              <a:rPr lang="en-US" dirty="0" smtClean="0"/>
              <a:t>-Based on habit and preconceived notions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b="1" dirty="0" smtClean="0"/>
              <a:t>Garnish</a:t>
            </a:r>
            <a:r>
              <a:rPr lang="en-US" dirty="0" smtClean="0"/>
              <a:t>- a decorative arrangement added to food or drink</a:t>
            </a: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28" y="4211337"/>
            <a:ext cx="2034370" cy="1869186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32" y="4211337"/>
            <a:ext cx="2849811" cy="2134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 and Odor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796"/>
            <a:ext cx="5027985" cy="5364595"/>
          </a:xfrm>
        </p:spPr>
        <p:txBody>
          <a:bodyPr>
            <a:normAutofit/>
          </a:bodyPr>
          <a:lstStyle/>
          <a:p>
            <a:pPr lvl="2"/>
            <a:r>
              <a:rPr lang="en-US" b="1" dirty="0" smtClean="0"/>
              <a:t>Taste blind</a:t>
            </a:r>
            <a:r>
              <a:rPr lang="en-US" dirty="0" smtClean="0"/>
              <a:t>- unable to distinguish between the flavors of some foods. (if you have a cold, you can’t taste your food)</a:t>
            </a:r>
          </a:p>
          <a:p>
            <a:pPr lvl="2"/>
            <a:r>
              <a:rPr lang="en-US" b="1" dirty="0" smtClean="0"/>
              <a:t>Taste buds </a:t>
            </a:r>
            <a:r>
              <a:rPr lang="en-US" dirty="0" smtClean="0"/>
              <a:t>– sensory organs located on various parts of the tongue</a:t>
            </a:r>
          </a:p>
          <a:p>
            <a:pPr lvl="2"/>
            <a:r>
              <a:rPr lang="en-US" b="1" dirty="0" smtClean="0"/>
              <a:t>Monosodium glutamate </a:t>
            </a:r>
            <a:r>
              <a:rPr lang="en-US" dirty="0" smtClean="0"/>
              <a:t>– a salt that interacts with other ingredients to enhance salty and sour tastes. </a:t>
            </a:r>
          </a:p>
          <a:p>
            <a:pPr lvl="2"/>
            <a:r>
              <a:rPr lang="en-US" b="1" dirty="0" smtClean="0"/>
              <a:t>Olfactory</a:t>
            </a:r>
            <a:r>
              <a:rPr lang="en-US" dirty="0" smtClean="0"/>
              <a:t> – related to the sense of smell</a:t>
            </a:r>
          </a:p>
          <a:p>
            <a:pPr lvl="2"/>
            <a:r>
              <a:rPr lang="en-US" b="1" dirty="0" smtClean="0"/>
              <a:t>Volatile</a:t>
            </a:r>
            <a:r>
              <a:rPr lang="en-US" dirty="0" smtClean="0"/>
              <a:t> – substances that are easily changed into vapor when heated and add to the  odor.</a:t>
            </a:r>
          </a:p>
          <a:p>
            <a:endParaRPr lang="en-US" dirty="0"/>
          </a:p>
        </p:txBody>
      </p:sp>
      <p:pic>
        <p:nvPicPr>
          <p:cNvPr id="5" name="Picture 4" descr="imgr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042" y="3959125"/>
            <a:ext cx="2172978" cy="2312527"/>
          </a:xfrm>
          <a:prstGeom prst="rect">
            <a:avLst/>
          </a:prstGeom>
        </p:spPr>
      </p:pic>
      <p:pic>
        <p:nvPicPr>
          <p:cNvPr id="6" name="Picture 5" descr="tastebu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85" y="913266"/>
            <a:ext cx="28067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Chart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Coffee, bitter melon, </a:t>
            </a:r>
            <a:r>
              <a:rPr lang="en-US" dirty="0" smtClean="0"/>
              <a:t>unsweetened </a:t>
            </a:r>
            <a:r>
              <a:rPr lang="en-US" dirty="0"/>
              <a:t>cocoa, citrus peels.</a:t>
            </a:r>
          </a:p>
          <a:p>
            <a:pPr fontAlgn="ctr"/>
            <a:r>
              <a:rPr lang="en-US" dirty="0"/>
              <a:t>Bitterness of substances is compared with bitter taste threshold of quinine which is 1.</a:t>
            </a:r>
          </a:p>
          <a:p>
            <a:pPr fontAlgn="ctr"/>
            <a:r>
              <a:rPr lang="en-US" dirty="0"/>
              <a:t>Unpleasant and disagreeable taste.</a:t>
            </a:r>
          </a:p>
          <a:p>
            <a:pPr fontAlgn="ctr"/>
            <a:r>
              <a:rPr lang="en-US" dirty="0"/>
              <a:t>Bitter flavors are recognized by taste buds at the back of tongue, throat and palate.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fontAlgn="ctr"/>
            <a:r>
              <a:rPr lang="en-US" dirty="0"/>
              <a:t>Lemon, orange, grape, melon, wine and sour milk.</a:t>
            </a:r>
          </a:p>
          <a:p>
            <a:pPr fontAlgn="ctr"/>
            <a:r>
              <a:rPr lang="en-US" dirty="0"/>
              <a:t>Sourness taste threshold is rated with respect to dilute hydrochloric acid which has a value of 1.</a:t>
            </a:r>
          </a:p>
          <a:p>
            <a:pPr fontAlgn="ctr"/>
            <a:r>
              <a:rPr lang="en-US" dirty="0"/>
              <a:t>Sharp taste that indicates acidity of substance.</a:t>
            </a:r>
          </a:p>
          <a:p>
            <a:pPr fontAlgn="ctr"/>
            <a:r>
              <a:rPr lang="en-US" dirty="0"/>
              <a:t>Taste buds at the sides of tongue recognize sour taste.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Bitter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6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Texture</a:t>
            </a:r>
            <a:r>
              <a:rPr lang="en-US" dirty="0" smtClean="0"/>
              <a:t> – soft, brittle, grainy, chewy, hard, tender, dry, etc…</a:t>
            </a:r>
          </a:p>
          <a:p>
            <a:r>
              <a:rPr lang="en-US" b="1" dirty="0" err="1" smtClean="0"/>
              <a:t>Mouthfeel</a:t>
            </a:r>
            <a:r>
              <a:rPr lang="en-US" dirty="0" smtClean="0"/>
              <a:t> – how a food feels in the mouth</a:t>
            </a:r>
          </a:p>
          <a:p>
            <a:r>
              <a:rPr lang="en-US" b="1" dirty="0" smtClean="0"/>
              <a:t>Sound</a:t>
            </a:r>
            <a:r>
              <a:rPr lang="en-US" dirty="0" smtClean="0"/>
              <a:t> – crunchy foods need to sound crunchy, crackers you don’t want to be soggy.</a:t>
            </a:r>
          </a:p>
          <a:p>
            <a:endParaRPr lang="en-US" dirty="0"/>
          </a:p>
        </p:txBody>
      </p:sp>
      <p:pic>
        <p:nvPicPr>
          <p:cNvPr id="4" name="Picture 3" descr="imgr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77043">
            <a:off x="106092" y="4535020"/>
            <a:ext cx="3330045" cy="1467978"/>
          </a:xfrm>
          <a:prstGeom prst="rect">
            <a:avLst/>
          </a:prstGeom>
        </p:spPr>
      </p:pic>
      <p:pic>
        <p:nvPicPr>
          <p:cNvPr id="6" name="Picture 5" descr="imgr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368" y="4584193"/>
            <a:ext cx="2260527" cy="1708538"/>
          </a:xfrm>
          <a:prstGeom prst="rect">
            <a:avLst/>
          </a:prstGeom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38" y="4584193"/>
            <a:ext cx="2517033" cy="1510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evaluation panels – groups of people who evaluate food samples</a:t>
            </a:r>
          </a:p>
          <a:p>
            <a:r>
              <a:rPr lang="en-US" dirty="0" smtClean="0"/>
              <a:t>Three main groups</a:t>
            </a:r>
          </a:p>
          <a:p>
            <a:pPr lvl="1"/>
            <a:r>
              <a:rPr lang="en-US" dirty="0" smtClean="0"/>
              <a:t>Highly trained experts</a:t>
            </a:r>
          </a:p>
          <a:p>
            <a:pPr lvl="1"/>
            <a:r>
              <a:rPr lang="en-US" dirty="0" smtClean="0"/>
              <a:t>Laboratory panels</a:t>
            </a:r>
          </a:p>
          <a:p>
            <a:pPr lvl="1"/>
            <a:r>
              <a:rPr lang="en-US" dirty="0" smtClean="0"/>
              <a:t>Consumer panels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765</TotalTime>
  <Words>488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Rockwell</vt:lpstr>
      <vt:lpstr>Wingdings</vt:lpstr>
      <vt:lpstr>Advantage</vt:lpstr>
      <vt:lpstr>The Sensory Evaluation of Food</vt:lpstr>
      <vt:lpstr>The Sensory Evaluation of Food</vt:lpstr>
      <vt:lpstr>What Influences Food Choices?</vt:lpstr>
      <vt:lpstr>Sensory Evaluation: A Scientific Approach</vt:lpstr>
      <vt:lpstr>Flavor and Appearance</vt:lpstr>
      <vt:lpstr>Taste and Odor</vt:lpstr>
      <vt:lpstr>Comparison Chart </vt:lpstr>
      <vt:lpstr>Texture</vt:lpstr>
      <vt:lpstr>Sensory Evaluation</vt:lpstr>
      <vt:lpstr>Uniform Evaluations</vt:lpstr>
      <vt:lpstr>Experiment 6</vt:lpstr>
    </vt:vector>
  </TitlesOfParts>
  <Company>Central Bucks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Sensory Evaluation of Food</dc:title>
  <dc:creator>Denise Ericsson</dc:creator>
  <cp:lastModifiedBy>ERICSSON, DENISE</cp:lastModifiedBy>
  <cp:revision>7</cp:revision>
  <cp:lastPrinted>2014-11-17T15:18:57Z</cp:lastPrinted>
  <dcterms:created xsi:type="dcterms:W3CDTF">2014-02-05T14:56:41Z</dcterms:created>
  <dcterms:modified xsi:type="dcterms:W3CDTF">2014-11-17T16:25:54Z</dcterms:modified>
</cp:coreProperties>
</file>